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66" r:id="rId3"/>
    <p:sldId id="257" r:id="rId4"/>
    <p:sldId id="258" r:id="rId5"/>
    <p:sldId id="260" r:id="rId6"/>
    <p:sldId id="261" r:id="rId7"/>
    <p:sldId id="262" r:id="rId8"/>
    <p:sldId id="263" r:id="rId9"/>
    <p:sldId id="264" r:id="rId10"/>
    <p:sldId id="259"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666" y="9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9" d="100"/>
          <a:sy n="39" d="100"/>
        </p:scale>
        <p:origin x="-151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D86F2-BA46-43A1-90E4-9A3B168CD080}" type="datetimeFigureOut">
              <a:rPr lang="en-US" smtClean="0"/>
              <a:t>4/18/2021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C4D17-04A7-4D3C-BE76-8691AA41460C}" type="slidenum">
              <a:rPr lang="en-US" smtClean="0"/>
              <a:t>‹#›</a:t>
            </a:fld>
            <a:endParaRPr lang="en-US"/>
          </a:p>
        </p:txBody>
      </p:sp>
    </p:spTree>
    <p:extLst>
      <p:ext uri="{BB962C8B-B14F-4D97-AF65-F5344CB8AC3E}">
        <p14:creationId xmlns:p14="http://schemas.microsoft.com/office/powerpoint/2010/main" val="111606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C4D17-04A7-4D3C-BE76-8691AA41460C}" type="slidenum">
              <a:rPr lang="en-US" smtClean="0"/>
              <a:t>2</a:t>
            </a:fld>
            <a:endParaRPr lang="en-US"/>
          </a:p>
        </p:txBody>
      </p:sp>
    </p:spTree>
    <p:extLst>
      <p:ext uri="{BB962C8B-B14F-4D97-AF65-F5344CB8AC3E}">
        <p14:creationId xmlns:p14="http://schemas.microsoft.com/office/powerpoint/2010/main" val="202325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highlights</a:t>
            </a:r>
            <a:r>
              <a:rPr lang="en-US" baseline="0" dirty="0" smtClean="0"/>
              <a:t> the significance and importance of drones as a delivery medium. With the purchasing behavior of customers changing, delivery by drones is becoming the order of the day. Many companies, especially those in the online retail businesses such as Amazon, e-Bay, and others are finding it useful and cost effective using drones to deliver products to clients who have made purchases from their homes. Some of the potential benefits discussed in this report include cost effectiveness, convenient and safe, reduces emission in the atmosphere, and improving the logistic and supply chain management.</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3</a:t>
            </a:fld>
            <a:endParaRPr lang="en-US"/>
          </a:p>
        </p:txBody>
      </p:sp>
    </p:spTree>
    <p:extLst>
      <p:ext uri="{BB962C8B-B14F-4D97-AF65-F5344CB8AC3E}">
        <p14:creationId xmlns:p14="http://schemas.microsoft.com/office/powerpoint/2010/main" val="120278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potential benefits that make businesses, especially online retailing shops like Amazon to run to drones is its cost reduction benefits. According to </a:t>
            </a:r>
            <a:r>
              <a:rPr lang="en-US" baseline="0" dirty="0" err="1" smtClean="0"/>
              <a:t>Sunol</a:t>
            </a:r>
            <a:r>
              <a:rPr lang="en-US" baseline="0" dirty="0" smtClean="0"/>
              <a:t> (2020), business reports have shown that online retailers like Amazon could potentially reduce their shipping and operational costs if they adopt drone delivery methods. With an estimated delivery cost of $1 in 30 minutes or less, business will be able to minimize their operational costs while improving their profitability. </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4</a:t>
            </a:fld>
            <a:endParaRPr lang="en-US"/>
          </a:p>
        </p:txBody>
      </p:sp>
    </p:spTree>
    <p:extLst>
      <p:ext uri="{BB962C8B-B14F-4D97-AF65-F5344CB8AC3E}">
        <p14:creationId xmlns:p14="http://schemas.microsoft.com/office/powerpoint/2010/main" val="123220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comparison shows the potential cost-reduction benefits that drone deliveries would bring to the organizations that adopt it. Compared to the other players in the market, Amazon’s drone delivery is relatively cheaper (at $1.00 ) and the product gets delivered within 30 minutes or less. No customer would want anything less than faster delivery</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5</a:t>
            </a:fld>
            <a:endParaRPr lang="en-US"/>
          </a:p>
        </p:txBody>
      </p:sp>
    </p:spTree>
    <p:extLst>
      <p:ext uri="{BB962C8B-B14F-4D97-AF65-F5344CB8AC3E}">
        <p14:creationId xmlns:p14="http://schemas.microsoft.com/office/powerpoint/2010/main" val="312189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Drones</a:t>
            </a:r>
            <a:r>
              <a:rPr lang="en-US" baseline="0" dirty="0" smtClean="0"/>
              <a:t> are becoming revolutionary in the way they help minimize some of the liabilities that companies have incurred for many years. These challenges range from security threats to inconveniencies in the delivery due to logistical challenges resulting in delays. Traffic is one such logistical issue that many companies have faced. With the emergence of drones, these problems are becoming a problem of the past because drones can be flown by someone who is in the office and the product reaches the customer within the shortest time possible. </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6</a:t>
            </a:fld>
            <a:endParaRPr lang="en-US"/>
          </a:p>
        </p:txBody>
      </p:sp>
    </p:spTree>
    <p:extLst>
      <p:ext uri="{BB962C8B-B14F-4D97-AF65-F5344CB8AC3E}">
        <p14:creationId xmlns:p14="http://schemas.microsoft.com/office/powerpoint/2010/main" val="241208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Drones are becoming the</a:t>
            </a:r>
            <a:r>
              <a:rPr lang="en-US" baseline="0" dirty="0" smtClean="0"/>
              <a:t> solution or part of the solution to a problem that has given many governments headache. Reducing emissions is a great challenge that even the United States is yet to reconcile with. Deliveries using vehicles and motorcycles are increasing the risks of increasing emissions in the atmosphere. Drones are the solution to this problem because they emit no gases. Some of the are sophisticated that they can use energy from lithium batteries while others use solar. This will minimize the number of vehicles on the road, thus, reducing emission problem</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7</a:t>
            </a:fld>
            <a:endParaRPr lang="en-US"/>
          </a:p>
        </p:txBody>
      </p:sp>
    </p:spTree>
    <p:extLst>
      <p:ext uri="{BB962C8B-B14F-4D97-AF65-F5344CB8AC3E}">
        <p14:creationId xmlns:p14="http://schemas.microsoft.com/office/powerpoint/2010/main" val="398790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 delivery is changing</a:t>
            </a:r>
            <a:r>
              <a:rPr lang="en-US" baseline="0" dirty="0" smtClean="0"/>
              <a:t> the logistic and supply change management. Drones are associated with efficiencies that human-based delivery is associated with such as uncertainties and delays in time and even place. However, with the right precision and correct data, companies can calculate and get the exact location and time of delivery. As Shearer and Moss (2020) explain, drone delivery is the solution to these uncertainties linked to human-based delivery. </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8</a:t>
            </a:fld>
            <a:endParaRPr lang="en-US"/>
          </a:p>
        </p:txBody>
      </p:sp>
    </p:spTree>
    <p:extLst>
      <p:ext uri="{BB962C8B-B14F-4D97-AF65-F5344CB8AC3E}">
        <p14:creationId xmlns:p14="http://schemas.microsoft.com/office/powerpoint/2010/main" val="277504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many companies have experimented and highlighted</a:t>
            </a:r>
            <a:r>
              <a:rPr lang="en-US" baseline="0" dirty="0" smtClean="0"/>
              <a:t> the benefits of drones in delivery, a lot needs to be done to ensure that they can operate effectively. The use of drones is associated with many challenges and hurdles, as highlighted in this slide. These include susceptibility to hacking, collision liabilities, and lack of regulations by the regulatory agencies makes it difficult for companies to utilize and rip the benefits of this technology. </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9</a:t>
            </a:fld>
            <a:endParaRPr lang="en-US"/>
          </a:p>
        </p:txBody>
      </p:sp>
    </p:spTree>
    <p:extLst>
      <p:ext uri="{BB962C8B-B14F-4D97-AF65-F5344CB8AC3E}">
        <p14:creationId xmlns:p14="http://schemas.microsoft.com/office/powerpoint/2010/main" val="156957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a:t>
            </a:r>
            <a:r>
              <a:rPr lang="en-US" baseline="0" dirty="0" smtClean="0"/>
              <a:t> technology is revolutionary, especially in logistic and supply chain management. Many companies that rely on delivery and transportation are expressed the potential benefits with the drone delivery technology. Despite the potential benefits it presents, drone technology is still facing various hurdles including lack of proper regulatory system and high insurance costs, which may increase the cost of operations that companies are trying to reduce. </a:t>
            </a:r>
            <a:endParaRPr lang="en-US" dirty="0"/>
          </a:p>
        </p:txBody>
      </p:sp>
      <p:sp>
        <p:nvSpPr>
          <p:cNvPr id="4" name="Slide Number Placeholder 3"/>
          <p:cNvSpPr>
            <a:spLocks noGrp="1"/>
          </p:cNvSpPr>
          <p:nvPr>
            <p:ph type="sldNum" sz="quarter" idx="10"/>
          </p:nvPr>
        </p:nvSpPr>
        <p:spPr/>
        <p:txBody>
          <a:bodyPr/>
          <a:lstStyle/>
          <a:p>
            <a:fld id="{6B3C4D17-04A7-4D3C-BE76-8691AA41460C}" type="slidenum">
              <a:rPr lang="en-US" smtClean="0"/>
              <a:t>10</a:t>
            </a:fld>
            <a:endParaRPr lang="en-US"/>
          </a:p>
        </p:txBody>
      </p:sp>
    </p:spTree>
    <p:extLst>
      <p:ext uri="{BB962C8B-B14F-4D97-AF65-F5344CB8AC3E}">
        <p14:creationId xmlns:p14="http://schemas.microsoft.com/office/powerpoint/2010/main" val="3342045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9438EE1-333F-4004-BA2E-A2623095111B}" type="datetimeFigureOut">
              <a:rPr lang="en-US" smtClean="0"/>
              <a:t>4/18/2021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F4CC906-9BE9-4393-94FC-0E0CFF1C5C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38EE1-333F-4004-BA2E-A2623095111B}"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906-9BE9-4393-94FC-0E0CFF1C5C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38EE1-333F-4004-BA2E-A2623095111B}"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906-9BE9-4393-94FC-0E0CFF1C5C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38EE1-333F-4004-BA2E-A2623095111B}"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906-9BE9-4393-94FC-0E0CFF1C5C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38EE1-333F-4004-BA2E-A2623095111B}"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906-9BE9-4393-94FC-0E0CFF1C5C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9438EE1-333F-4004-BA2E-A2623095111B}"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CC906-9BE9-4393-94FC-0E0CFF1C5CD5}"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9438EE1-333F-4004-BA2E-A2623095111B}" type="datetimeFigureOut">
              <a:rPr lang="en-US" smtClean="0"/>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CC906-9BE9-4393-94FC-0E0CFF1C5CD5}"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38EE1-333F-4004-BA2E-A2623095111B}" type="datetimeFigureOut">
              <a:rPr lang="en-US" smtClean="0"/>
              <a:t>4/18/2021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CC906-9BE9-4393-94FC-0E0CFF1C5C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38EE1-333F-4004-BA2E-A2623095111B}" type="datetimeFigureOut">
              <a:rPr lang="en-US" smtClean="0"/>
              <a:t>4/18/2021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CC906-9BE9-4393-94FC-0E0CFF1C5C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9438EE1-333F-4004-BA2E-A2623095111B}" type="datetimeFigureOut">
              <a:rPr lang="en-US" smtClean="0"/>
              <a:t>4/18/2021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3F4CC906-9BE9-4393-94FC-0E0CFF1C5C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9438EE1-333F-4004-BA2E-A2623095111B}" type="datetimeFigureOut">
              <a:rPr lang="en-US" smtClean="0"/>
              <a:t>4/18/2021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3F4CC906-9BE9-4393-94FC-0E0CFF1C5C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9438EE1-333F-4004-BA2E-A2623095111B}" type="datetimeFigureOut">
              <a:rPr lang="en-US" smtClean="0"/>
              <a:t>4/18/2021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F4CC906-9BE9-4393-94FC-0E0CFF1C5C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HJtmx5f1F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Delivery by Drone </a:t>
            </a:r>
            <a:endParaRPr lang="en-US" dirty="0"/>
          </a:p>
        </p:txBody>
      </p:sp>
      <p:sp>
        <p:nvSpPr>
          <p:cNvPr id="3" name="Subtitle 2"/>
          <p:cNvSpPr>
            <a:spLocks noGrp="1"/>
          </p:cNvSpPr>
          <p:nvPr>
            <p:ph type="subTitle" idx="1"/>
          </p:nvPr>
        </p:nvSpPr>
        <p:spPr/>
        <p:txBody>
          <a:bodyPr/>
          <a:lstStyle/>
          <a:p>
            <a:r>
              <a:rPr lang="en-US" dirty="0" smtClean="0"/>
              <a:t>Student’s Name </a:t>
            </a:r>
          </a:p>
          <a:p>
            <a:r>
              <a:rPr lang="en-US" dirty="0" smtClean="0"/>
              <a:t>Institution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505200"/>
            <a:ext cx="2489200" cy="2286000"/>
          </a:xfrm>
          <a:prstGeom prst="rect">
            <a:avLst/>
          </a:prstGeom>
        </p:spPr>
      </p:pic>
    </p:spTree>
    <p:extLst>
      <p:ext uri="{BB962C8B-B14F-4D97-AF65-F5344CB8AC3E}">
        <p14:creationId xmlns:p14="http://schemas.microsoft.com/office/powerpoint/2010/main" val="3622191438"/>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t>Drone technology is revolutionary </a:t>
            </a:r>
          </a:p>
          <a:p>
            <a:r>
              <a:rPr lang="en-US" dirty="0" smtClean="0"/>
              <a:t>Changing supply chain management </a:t>
            </a:r>
          </a:p>
          <a:p>
            <a:r>
              <a:rPr lang="en-US" dirty="0" smtClean="0"/>
              <a:t>Reduces delivery time </a:t>
            </a:r>
          </a:p>
          <a:p>
            <a:r>
              <a:rPr lang="en-US" dirty="0" smtClean="0"/>
              <a:t>Human-related inefficiencies </a:t>
            </a:r>
          </a:p>
          <a:p>
            <a:r>
              <a:rPr lang="en-US" dirty="0" smtClean="0"/>
              <a:t>Many hurdles including:</a:t>
            </a:r>
          </a:p>
          <a:p>
            <a:r>
              <a:rPr lang="en-US" dirty="0" smtClean="0"/>
              <a:t>Lack of regulatory guidelines</a:t>
            </a:r>
          </a:p>
          <a:p>
            <a:r>
              <a:rPr lang="en-US" dirty="0" smtClean="0"/>
              <a:t>Exposure to security threats </a:t>
            </a:r>
          </a:p>
          <a:p>
            <a:r>
              <a:rPr lang="en-US" dirty="0" smtClean="0"/>
              <a:t>High insurance costs </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2971800"/>
            <a:ext cx="2590800" cy="2971800"/>
          </a:xfrm>
          <a:prstGeom prst="rect">
            <a:avLst/>
          </a:prstGeom>
        </p:spPr>
      </p:pic>
    </p:spTree>
    <p:extLst>
      <p:ext uri="{BB962C8B-B14F-4D97-AF65-F5344CB8AC3E}">
        <p14:creationId xmlns:p14="http://schemas.microsoft.com/office/powerpoint/2010/main" val="333901448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Autofit/>
          </a:bodyPr>
          <a:lstStyle/>
          <a:p>
            <a:r>
              <a:rPr lang="en-US" sz="1400" dirty="0" err="1"/>
              <a:t>Goodchild</a:t>
            </a:r>
            <a:r>
              <a:rPr lang="en-US" sz="1400" dirty="0"/>
              <a:t>, A., &amp; Toy, J. (2018). Delivery by drone: An evaluation of unmanned aerial vehicle technology in reducing CO2 emissions in the delivery service industry. </a:t>
            </a:r>
            <a:r>
              <a:rPr lang="en-US" sz="1400" i="1" dirty="0"/>
              <a:t>Transportation Research Part D: Transport and Environment</a:t>
            </a:r>
            <a:r>
              <a:rPr lang="en-US" sz="1400" dirty="0"/>
              <a:t>, </a:t>
            </a:r>
            <a:r>
              <a:rPr lang="en-US" sz="1400" i="1" dirty="0"/>
              <a:t>61</a:t>
            </a:r>
            <a:r>
              <a:rPr lang="en-US" sz="1400" dirty="0"/>
              <a:t>, 58-67.</a:t>
            </a:r>
          </a:p>
          <a:p>
            <a:r>
              <a:rPr lang="en-US" sz="1400" dirty="0"/>
              <a:t>Shearer, N., &amp; Moss, R. (2020, June 25). “Researchers say drone technology will change the face of last-mile logistics.” </a:t>
            </a:r>
            <a:r>
              <a:rPr lang="en-US" sz="1400" i="1" dirty="0"/>
              <a:t>Nevada Today</a:t>
            </a:r>
            <a:r>
              <a:rPr lang="en-US" sz="1400" dirty="0"/>
              <a:t> (online). https://www.unr.edu/nevada-today/news/2020/drone-technology-impacts-last-mile-logistics</a:t>
            </a:r>
          </a:p>
          <a:p>
            <a:r>
              <a:rPr lang="en-US" sz="1400" dirty="0" err="1"/>
              <a:t>Stolaroff</a:t>
            </a:r>
            <a:r>
              <a:rPr lang="en-US" sz="1400" dirty="0"/>
              <a:t>, J. K., Samaras, C., O’Neill, E. R., </a:t>
            </a:r>
            <a:r>
              <a:rPr lang="en-US" sz="1400" dirty="0" err="1"/>
              <a:t>Lubers</a:t>
            </a:r>
            <a:r>
              <a:rPr lang="en-US" sz="1400" dirty="0"/>
              <a:t>, A., Mitchell, A. S., &amp; </a:t>
            </a:r>
            <a:r>
              <a:rPr lang="en-US" sz="1400" dirty="0" err="1"/>
              <a:t>Ceperley</a:t>
            </a:r>
            <a:r>
              <a:rPr lang="en-US" sz="1400" dirty="0"/>
              <a:t>, D. (2018). Energy use and life cycle greenhouse gas emissions of drones for commercial package delivery. </a:t>
            </a:r>
            <a:r>
              <a:rPr lang="en-US" sz="1400" i="1" dirty="0"/>
              <a:t>Nature communications</a:t>
            </a:r>
            <a:r>
              <a:rPr lang="en-US" sz="1400" dirty="0"/>
              <a:t>, </a:t>
            </a:r>
            <a:r>
              <a:rPr lang="en-US" sz="1400" i="1" dirty="0"/>
              <a:t>9</a:t>
            </a:r>
            <a:r>
              <a:rPr lang="en-US" sz="1400" dirty="0"/>
              <a:t>(1), 1-13.</a:t>
            </a:r>
          </a:p>
          <a:p>
            <a:r>
              <a:rPr lang="en-US" sz="1400" dirty="0" err="1"/>
              <a:t>Sunol</a:t>
            </a:r>
            <a:r>
              <a:rPr lang="en-US" sz="1400" dirty="0"/>
              <a:t>, H. (2020, November 6). “How Drones will affect the Logistics industry in the Next 5 years.” </a:t>
            </a:r>
            <a:r>
              <a:rPr lang="en-US" sz="1400" i="1" dirty="0" err="1"/>
              <a:t>Cyzerg</a:t>
            </a:r>
            <a:r>
              <a:rPr lang="en-US" sz="1400" dirty="0"/>
              <a:t> (online). https://articles.cyzerg.com/how-drones-will-affect-the-logistics-industry-in-the-next-5-years/</a:t>
            </a:r>
          </a:p>
          <a:p>
            <a:r>
              <a:rPr lang="en-US" sz="1400" dirty="0" err="1"/>
              <a:t>Yoo</a:t>
            </a:r>
            <a:r>
              <a:rPr lang="en-US" sz="1400" dirty="0"/>
              <a:t>, W., Yu, E., &amp; Jung, J. (2018). Drone delivery: Factors affecting the public’s attitude and intention to adopt. </a:t>
            </a:r>
            <a:r>
              <a:rPr lang="en-US" sz="1400" i="1" dirty="0"/>
              <a:t>Telematics and Informatics</a:t>
            </a:r>
            <a:r>
              <a:rPr lang="en-US" sz="1400" dirty="0"/>
              <a:t>, </a:t>
            </a:r>
            <a:r>
              <a:rPr lang="en-US" sz="1400" i="1" dirty="0"/>
              <a:t>35</a:t>
            </a:r>
            <a:r>
              <a:rPr lang="en-US" sz="1400" dirty="0"/>
              <a:t>(6), 1687-1700</a:t>
            </a:r>
            <a:r>
              <a:rPr lang="en-US" sz="1400" dirty="0" smtClean="0"/>
              <a:t>. </a:t>
            </a:r>
            <a:endParaRPr lang="en-US" sz="1400" dirty="0"/>
          </a:p>
        </p:txBody>
      </p:sp>
    </p:spTree>
    <p:extLst>
      <p:ext uri="{BB962C8B-B14F-4D97-AF65-F5344CB8AC3E}">
        <p14:creationId xmlns:p14="http://schemas.microsoft.com/office/powerpoint/2010/main" val="306902322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Horizontal)">
                                      <p:cBhvr>
                                        <p:cTn id="10" dur="500"/>
                                        <p:tgtEl>
                                          <p:spTgt spid="3">
                                            <p:txEl>
                                              <p:pRg st="1" end="1"/>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Horizontal)">
                                      <p:cBhvr>
                                        <p:cTn id="13" dur="500"/>
                                        <p:tgtEl>
                                          <p:spTgt spid="3">
                                            <p:txEl>
                                              <p:pRg st="2" end="2"/>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Horizontal)">
                                      <p:cBhvr>
                                        <p:cTn id="16" dur="500"/>
                                        <p:tgtEl>
                                          <p:spTgt spid="3">
                                            <p:txEl>
                                              <p:pRg st="3" end="3"/>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a:t>
            </a:r>
            <a:endParaRPr lang="en-US" dirty="0"/>
          </a:p>
        </p:txBody>
      </p:sp>
      <p:sp>
        <p:nvSpPr>
          <p:cNvPr id="3" name="Content Placeholder 2"/>
          <p:cNvSpPr>
            <a:spLocks noGrp="1"/>
          </p:cNvSpPr>
          <p:nvPr>
            <p:ph idx="1"/>
          </p:nvPr>
        </p:nvSpPr>
        <p:spPr/>
        <p:txBody>
          <a:bodyPr/>
          <a:lstStyle/>
          <a:p>
            <a:r>
              <a:rPr lang="en-US" dirty="0"/>
              <a:t>Introduction </a:t>
            </a:r>
          </a:p>
          <a:p>
            <a:r>
              <a:rPr lang="en-US" dirty="0"/>
              <a:t>Drones and Cost-Effectiveness </a:t>
            </a:r>
          </a:p>
          <a:p>
            <a:r>
              <a:rPr lang="en-US" dirty="0"/>
              <a:t>Comparison of Delivery </a:t>
            </a:r>
          </a:p>
          <a:p>
            <a:r>
              <a:rPr lang="en-US" dirty="0"/>
              <a:t>Convenient and Safe</a:t>
            </a:r>
          </a:p>
          <a:p>
            <a:r>
              <a:rPr lang="en-US" dirty="0"/>
              <a:t>Efficiency in Logistics and Supply Chain </a:t>
            </a:r>
          </a:p>
          <a:p>
            <a:r>
              <a:rPr lang="en-US" dirty="0"/>
              <a:t>Obstacles to Drone Delivery </a:t>
            </a:r>
          </a:p>
          <a:p>
            <a:r>
              <a:rPr lang="en-US" dirty="0"/>
              <a:t>Conclusion </a:t>
            </a:r>
          </a:p>
          <a:p>
            <a:r>
              <a:rPr lang="en-US" dirty="0" smtClean="0"/>
              <a:t>Reference </a:t>
            </a:r>
            <a:endParaRPr lang="en-US" dirty="0"/>
          </a:p>
          <a:p>
            <a:endParaRPr lang="en-US" dirty="0"/>
          </a:p>
        </p:txBody>
      </p:sp>
    </p:spTree>
    <p:extLst>
      <p:ext uri="{BB962C8B-B14F-4D97-AF65-F5344CB8AC3E}">
        <p14:creationId xmlns:p14="http://schemas.microsoft.com/office/powerpoint/2010/main" val="23801286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a:bodyPr>
          <a:lstStyle/>
          <a:p>
            <a:r>
              <a:rPr lang="en-US" dirty="0" smtClean="0"/>
              <a:t>Drone technology is revolutionary</a:t>
            </a:r>
          </a:p>
          <a:p>
            <a:r>
              <a:rPr lang="en-US" dirty="0" smtClean="0"/>
              <a:t>Logistics and supply chain</a:t>
            </a:r>
          </a:p>
          <a:p>
            <a:r>
              <a:rPr lang="en-US" dirty="0" smtClean="0"/>
              <a:t>Part of company operations</a:t>
            </a:r>
          </a:p>
          <a:p>
            <a:r>
              <a:rPr lang="en-US" dirty="0" smtClean="0"/>
              <a:t>More companies appreciates its significance</a:t>
            </a:r>
          </a:p>
          <a:p>
            <a:r>
              <a:rPr lang="en-US" dirty="0" smtClean="0"/>
              <a:t>Faster and more convenient  </a:t>
            </a:r>
          </a:p>
          <a:p>
            <a:r>
              <a:rPr lang="en-US" dirty="0" smtClean="0"/>
              <a:t>Helping save the planet</a:t>
            </a:r>
          </a:p>
          <a:p>
            <a:r>
              <a:rPr lang="en-US" dirty="0" smtClean="0"/>
              <a:t>Online shopping experience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886200"/>
            <a:ext cx="2847975" cy="2438400"/>
          </a:xfrm>
          <a:prstGeom prst="rect">
            <a:avLst/>
          </a:prstGeom>
        </p:spPr>
      </p:pic>
    </p:spTree>
    <p:extLst>
      <p:ext uri="{BB962C8B-B14F-4D97-AF65-F5344CB8AC3E}">
        <p14:creationId xmlns:p14="http://schemas.microsoft.com/office/powerpoint/2010/main" val="220312408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Drones and Cost-Effectiveness </a:t>
            </a:r>
            <a:endParaRPr lang="en-US" dirty="0"/>
          </a:p>
        </p:txBody>
      </p:sp>
      <p:sp>
        <p:nvSpPr>
          <p:cNvPr id="3" name="Content Placeholder 2"/>
          <p:cNvSpPr>
            <a:spLocks noGrp="1"/>
          </p:cNvSpPr>
          <p:nvPr>
            <p:ph idx="1"/>
          </p:nvPr>
        </p:nvSpPr>
        <p:spPr/>
        <p:txBody>
          <a:bodyPr/>
          <a:lstStyle/>
          <a:p>
            <a:r>
              <a:rPr lang="en-US" dirty="0" smtClean="0"/>
              <a:t>Drones are cost-effective </a:t>
            </a:r>
          </a:p>
          <a:p>
            <a:r>
              <a:rPr lang="en-US" dirty="0" smtClean="0"/>
              <a:t>It reduces the shipping costs</a:t>
            </a:r>
          </a:p>
          <a:p>
            <a:r>
              <a:rPr lang="en-US" dirty="0" smtClean="0"/>
              <a:t>It also reduces the operational costs </a:t>
            </a:r>
          </a:p>
          <a:p>
            <a:r>
              <a:rPr lang="en-US" dirty="0" smtClean="0"/>
              <a:t>Online retail platforms like Amazon already experimenting the drone delivery</a:t>
            </a:r>
          </a:p>
          <a:p>
            <a:r>
              <a:rPr lang="en-US" dirty="0" smtClean="0"/>
              <a:t>This would cost customers about $1 </a:t>
            </a:r>
          </a:p>
          <a:p>
            <a:r>
              <a:rPr lang="en-US" dirty="0" smtClean="0"/>
              <a:t>Delivery takes about 30 minutes or less (</a:t>
            </a:r>
            <a:r>
              <a:rPr lang="en-US" dirty="0" err="1" smtClean="0"/>
              <a:t>Sunol</a:t>
            </a:r>
            <a:r>
              <a:rPr lang="en-US" dirty="0" smtClean="0"/>
              <a:t>, 2020)</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600200"/>
            <a:ext cx="2590800" cy="1447800"/>
          </a:xfrm>
          <a:prstGeom prst="rect">
            <a:avLst/>
          </a:prstGeom>
        </p:spPr>
      </p:pic>
    </p:spTree>
    <p:extLst>
      <p:ext uri="{BB962C8B-B14F-4D97-AF65-F5344CB8AC3E}">
        <p14:creationId xmlns:p14="http://schemas.microsoft.com/office/powerpoint/2010/main" val="154935347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Comparison of Delivery</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Amazon drones are delivering products faster </a:t>
            </a:r>
            <a:r>
              <a:rPr lang="en-US" dirty="0"/>
              <a:t>(</a:t>
            </a:r>
            <a:r>
              <a:rPr lang="en-US" dirty="0">
                <a:hlinkClick r:id="rId3"/>
              </a:rPr>
              <a:t>https://</a:t>
            </a:r>
            <a:r>
              <a:rPr lang="en-US" dirty="0" smtClean="0">
                <a:hlinkClick r:id="rId3"/>
              </a:rPr>
              <a:t>www.youtube.com/watch?v=3HJtmx5f1Fc</a:t>
            </a:r>
            <a:r>
              <a:rPr lang="en-US" dirty="0"/>
              <a:t>)</a:t>
            </a:r>
            <a:endParaRPr lang="en-US" dirty="0" smtClean="0"/>
          </a:p>
          <a:p>
            <a:r>
              <a:rPr lang="en-US" dirty="0" smtClean="0"/>
              <a:t>The chart below shows that comparison with other drones</a:t>
            </a:r>
          </a:p>
          <a:p>
            <a:r>
              <a:rPr lang="en-US" dirty="0" smtClean="0"/>
              <a:t>Amazon’s cost is relatively cheaper </a:t>
            </a:r>
          </a:p>
          <a:p>
            <a:r>
              <a:rPr lang="en-US" dirty="0" smtClean="0"/>
              <a:t>UPS Ground ($12.92)</a:t>
            </a:r>
          </a:p>
          <a:p>
            <a:r>
              <a:rPr lang="en-US" dirty="0" smtClean="0"/>
              <a:t>Fed Ex Ground ($8.32)</a:t>
            </a:r>
          </a:p>
          <a:p>
            <a:r>
              <a:rPr lang="en-US" dirty="0" smtClean="0"/>
              <a:t>Google Express ($4.99)</a:t>
            </a:r>
          </a:p>
          <a:p>
            <a:r>
              <a:rPr lang="en-US" dirty="0" smtClean="0"/>
              <a:t>Amazon Drone ($1.00)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980088"/>
            <a:ext cx="3526518" cy="2268312"/>
          </a:xfrm>
          <a:prstGeom prst="rect">
            <a:avLst/>
          </a:prstGeom>
        </p:spPr>
      </p:pic>
    </p:spTree>
    <p:extLst>
      <p:ext uri="{BB962C8B-B14F-4D97-AF65-F5344CB8AC3E}">
        <p14:creationId xmlns:p14="http://schemas.microsoft.com/office/powerpoint/2010/main" val="2159176778"/>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Convenient and Safe</a:t>
            </a:r>
            <a:endParaRPr lang="en-US" dirty="0"/>
          </a:p>
        </p:txBody>
      </p:sp>
      <p:sp>
        <p:nvSpPr>
          <p:cNvPr id="2" name="Content Placeholder 1"/>
          <p:cNvSpPr>
            <a:spLocks noGrp="1"/>
          </p:cNvSpPr>
          <p:nvPr>
            <p:ph idx="1"/>
          </p:nvPr>
        </p:nvSpPr>
        <p:spPr/>
        <p:txBody>
          <a:bodyPr/>
          <a:lstStyle/>
          <a:p>
            <a:r>
              <a:rPr lang="en-US" dirty="0" smtClean="0"/>
              <a:t>Delivering products is challenging </a:t>
            </a:r>
          </a:p>
          <a:p>
            <a:r>
              <a:rPr lang="en-US" dirty="0" smtClean="0"/>
              <a:t>It is associated with many challenges</a:t>
            </a:r>
          </a:p>
          <a:p>
            <a:r>
              <a:rPr lang="en-US" dirty="0" smtClean="0"/>
              <a:t>Such as security threats </a:t>
            </a:r>
          </a:p>
          <a:p>
            <a:r>
              <a:rPr lang="en-US" dirty="0" smtClean="0"/>
              <a:t>Drones are operated at the comfort of office </a:t>
            </a:r>
          </a:p>
          <a:p>
            <a:r>
              <a:rPr lang="en-US" dirty="0" smtClean="0"/>
              <a:t>The product is on air and reaches to customer on time (</a:t>
            </a:r>
            <a:r>
              <a:rPr lang="en-US" dirty="0" err="1" smtClean="0"/>
              <a:t>Goodchild</a:t>
            </a:r>
            <a:r>
              <a:rPr lang="en-US" dirty="0" smtClean="0"/>
              <a:t> &amp; Toy, 2018)</a:t>
            </a:r>
          </a:p>
          <a:p>
            <a:r>
              <a:rPr lang="en-US" dirty="0" smtClean="0"/>
              <a:t>There is no traffic or delays due to unnecessary stops</a:t>
            </a:r>
            <a:endParaRPr lang="en-US" dirty="0"/>
          </a:p>
        </p:txBody>
      </p:sp>
    </p:spTree>
    <p:extLst>
      <p:ext uri="{BB962C8B-B14F-4D97-AF65-F5344CB8AC3E}">
        <p14:creationId xmlns:p14="http://schemas.microsoft.com/office/powerpoint/2010/main" val="357735228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Reducing Emissions</a:t>
            </a:r>
            <a:endParaRPr lang="en-US" dirty="0"/>
          </a:p>
        </p:txBody>
      </p:sp>
      <p:sp>
        <p:nvSpPr>
          <p:cNvPr id="2" name="Content Placeholder 1"/>
          <p:cNvSpPr>
            <a:spLocks noGrp="1"/>
          </p:cNvSpPr>
          <p:nvPr>
            <p:ph idx="1"/>
          </p:nvPr>
        </p:nvSpPr>
        <p:spPr/>
        <p:txBody>
          <a:bodyPr>
            <a:normAutofit lnSpcReduction="10000"/>
          </a:bodyPr>
          <a:lstStyle/>
          <a:p>
            <a:r>
              <a:rPr lang="en-US" dirty="0" smtClean="0"/>
              <a:t>The world is grappling with the effects of climate change</a:t>
            </a:r>
          </a:p>
          <a:p>
            <a:r>
              <a:rPr lang="en-US" dirty="0" smtClean="0"/>
              <a:t>Greenhouse gas emissions (</a:t>
            </a:r>
            <a:r>
              <a:rPr lang="en-US" dirty="0" err="1" smtClean="0"/>
              <a:t>Yoo</a:t>
            </a:r>
            <a:r>
              <a:rPr lang="en-US" dirty="0" smtClean="0"/>
              <a:t> et al., 2018)</a:t>
            </a:r>
          </a:p>
          <a:p>
            <a:r>
              <a:rPr lang="en-US" dirty="0" smtClean="0"/>
              <a:t>Every contribution is important</a:t>
            </a:r>
          </a:p>
          <a:p>
            <a:r>
              <a:rPr lang="en-US" dirty="0" smtClean="0"/>
              <a:t>Vehicles and motorcycles are increasing emissions </a:t>
            </a:r>
          </a:p>
          <a:p>
            <a:r>
              <a:rPr lang="en-US" dirty="0" smtClean="0"/>
              <a:t>Drones are the solution with no emission (</a:t>
            </a:r>
            <a:r>
              <a:rPr lang="en-US" dirty="0" err="1" smtClean="0"/>
              <a:t>Stolaroff</a:t>
            </a:r>
            <a:r>
              <a:rPr lang="en-US" dirty="0" smtClean="0"/>
              <a:t> et al., 2018)</a:t>
            </a:r>
            <a:endParaRPr lang="en-US" dirty="0"/>
          </a:p>
        </p:txBody>
      </p:sp>
    </p:spTree>
    <p:extLst>
      <p:ext uri="{BB962C8B-B14F-4D97-AF65-F5344CB8AC3E}">
        <p14:creationId xmlns:p14="http://schemas.microsoft.com/office/powerpoint/2010/main" val="778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Efficiency in Logistics and Supply Chain</a:t>
            </a:r>
            <a:endParaRPr lang="en-US" dirty="0"/>
          </a:p>
        </p:txBody>
      </p:sp>
      <p:sp>
        <p:nvSpPr>
          <p:cNvPr id="2" name="Content Placeholder 1"/>
          <p:cNvSpPr>
            <a:spLocks noGrp="1"/>
          </p:cNvSpPr>
          <p:nvPr>
            <p:ph idx="1"/>
          </p:nvPr>
        </p:nvSpPr>
        <p:spPr/>
        <p:txBody>
          <a:bodyPr>
            <a:normAutofit lnSpcReduction="10000"/>
          </a:bodyPr>
          <a:lstStyle/>
          <a:p>
            <a:r>
              <a:rPr lang="en-US" dirty="0" smtClean="0"/>
              <a:t>Ability to overcome human-based delivery challenges </a:t>
            </a:r>
          </a:p>
          <a:p>
            <a:r>
              <a:rPr lang="en-US" dirty="0" smtClean="0"/>
              <a:t>Big-data resolves the human inefficiency</a:t>
            </a:r>
          </a:p>
          <a:p>
            <a:r>
              <a:rPr lang="en-US" dirty="0" smtClean="0"/>
              <a:t>Great precision determines exact time for each delivery (Shearer &amp; Moss, 2020)</a:t>
            </a:r>
          </a:p>
          <a:p>
            <a:r>
              <a:rPr lang="en-US" dirty="0" smtClean="0"/>
              <a:t>Customers do </a:t>
            </a:r>
          </a:p>
          <a:p>
            <a:pPr marL="0" indent="0">
              <a:buNone/>
            </a:pPr>
            <a:r>
              <a:rPr lang="en-US" dirty="0" smtClean="0"/>
              <a:t>not have to wait </a:t>
            </a:r>
          </a:p>
          <a:p>
            <a:r>
              <a:rPr lang="en-US" dirty="0" smtClean="0"/>
              <a:t>Reduces uncertainty </a:t>
            </a:r>
          </a:p>
          <a:p>
            <a:pPr marL="0" indent="0">
              <a:buNone/>
            </a:pPr>
            <a:r>
              <a:rPr lang="en-US" dirty="0" smtClean="0"/>
              <a:t>of delays in delivery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146" y="4038600"/>
            <a:ext cx="3753853" cy="2209800"/>
          </a:xfrm>
          <a:prstGeom prst="rect">
            <a:avLst/>
          </a:prstGeom>
        </p:spPr>
      </p:pic>
    </p:spTree>
    <p:extLst>
      <p:ext uri="{BB962C8B-B14F-4D97-AF65-F5344CB8AC3E}">
        <p14:creationId xmlns:p14="http://schemas.microsoft.com/office/powerpoint/2010/main" val="26649857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Obstacles to Drone Delivery</a:t>
            </a:r>
            <a:endParaRPr lang="en-US" dirty="0"/>
          </a:p>
        </p:txBody>
      </p:sp>
      <p:sp>
        <p:nvSpPr>
          <p:cNvPr id="2" name="Content Placeholder 1"/>
          <p:cNvSpPr>
            <a:spLocks noGrp="1"/>
          </p:cNvSpPr>
          <p:nvPr>
            <p:ph idx="1"/>
          </p:nvPr>
        </p:nvSpPr>
        <p:spPr/>
        <p:txBody>
          <a:bodyPr/>
          <a:lstStyle/>
          <a:p>
            <a:r>
              <a:rPr lang="en-US" dirty="0" smtClean="0"/>
              <a:t>Technology is already developed</a:t>
            </a:r>
          </a:p>
          <a:p>
            <a:r>
              <a:rPr lang="en-US" dirty="0" smtClean="0"/>
              <a:t>It is not yet acceptable </a:t>
            </a:r>
          </a:p>
          <a:p>
            <a:r>
              <a:rPr lang="en-US" dirty="0" smtClean="0"/>
              <a:t>Regulatory agencies are yet to approve the use </a:t>
            </a:r>
          </a:p>
          <a:p>
            <a:r>
              <a:rPr lang="en-US" dirty="0" smtClean="0"/>
              <a:t>Hurdles like privacy laws </a:t>
            </a:r>
          </a:p>
          <a:p>
            <a:r>
              <a:rPr lang="en-US" dirty="0" smtClean="0"/>
              <a:t>Security and safety risks</a:t>
            </a:r>
          </a:p>
          <a:p>
            <a:r>
              <a:rPr lang="en-US" dirty="0" smtClean="0"/>
              <a:t>Susceptibility to hacking </a:t>
            </a:r>
          </a:p>
          <a:p>
            <a:r>
              <a:rPr lang="en-US" dirty="0" smtClean="0"/>
              <a:t>Collision liability and high insurance costs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376862"/>
            <a:ext cx="2847975" cy="1804737"/>
          </a:xfrm>
          <a:prstGeom prst="rect">
            <a:avLst/>
          </a:prstGeom>
        </p:spPr>
      </p:pic>
    </p:spTree>
    <p:extLst>
      <p:ext uri="{BB962C8B-B14F-4D97-AF65-F5344CB8AC3E}">
        <p14:creationId xmlns:p14="http://schemas.microsoft.com/office/powerpoint/2010/main" val="327489792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183</TotalTime>
  <Words>1076</Words>
  <Application>Microsoft Office PowerPoint</Application>
  <PresentationFormat>On-screen Show (4:3)</PresentationFormat>
  <Paragraphs>96</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Delivery by Drone </vt:lpstr>
      <vt:lpstr>Table of Content</vt:lpstr>
      <vt:lpstr>Introduction </vt:lpstr>
      <vt:lpstr>Drones and Cost-Effectiveness </vt:lpstr>
      <vt:lpstr>Comparison of Delivery</vt:lpstr>
      <vt:lpstr>Convenient and Safe</vt:lpstr>
      <vt:lpstr>Reducing Emissions</vt:lpstr>
      <vt:lpstr>Efficiency in Logistics and Supply Chain</vt:lpstr>
      <vt:lpstr>Obstacles to Drone Delivery</vt:lpstr>
      <vt:lpstr>Conclusion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by Drone</dc:title>
  <dc:creator>acer</dc:creator>
  <cp:lastModifiedBy>VINNY</cp:lastModifiedBy>
  <cp:revision>17</cp:revision>
  <dcterms:created xsi:type="dcterms:W3CDTF">2021-04-15T14:37:38Z</dcterms:created>
  <dcterms:modified xsi:type="dcterms:W3CDTF">2021-04-18T17:10:32Z</dcterms:modified>
</cp:coreProperties>
</file>